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6" r:id="rId6"/>
    <p:sldId id="267" r:id="rId7"/>
    <p:sldId id="260" r:id="rId8"/>
    <p:sldId id="268" r:id="rId9"/>
    <p:sldId id="269" r:id="rId10"/>
    <p:sldId id="270" r:id="rId11"/>
    <p:sldId id="276" r:id="rId12"/>
    <p:sldId id="271" r:id="rId13"/>
    <p:sldId id="272" r:id="rId14"/>
    <p:sldId id="273" r:id="rId15"/>
    <p:sldId id="274" r:id="rId16"/>
    <p:sldId id="261" r:id="rId17"/>
    <p:sldId id="262" r:id="rId18"/>
    <p:sldId id="275" r:id="rId19"/>
    <p:sldId id="263" r:id="rId20"/>
    <p:sldId id="264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825" autoAdjust="0"/>
  </p:normalViewPr>
  <p:slideViewPr>
    <p:cSldViewPr snapToGrid="0" snapToObjects="1">
      <p:cViewPr varScale="1">
        <p:scale>
          <a:sx n="84" d="100"/>
          <a:sy n="84" d="100"/>
        </p:scale>
        <p:origin x="-23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589DC-49F6-0E45-9108-03F6DFD94961}" type="datetimeFigureOut">
              <a:rPr lang="en-US" smtClean="0"/>
              <a:t>27.8.13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8F0DE-7C70-F64D-8300-BEB44D48C9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93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en-US" baseline="0" dirty="0" smtClean="0"/>
              <a:t> is testing important?</a:t>
            </a:r>
          </a:p>
          <a:p>
            <a:r>
              <a:rPr lang="en-US" baseline="0" dirty="0" smtClean="0"/>
              <a:t>Terminology </a:t>
            </a:r>
            <a:endParaRPr lang="en-US" dirty="0" smtClean="0"/>
          </a:p>
          <a:p>
            <a:r>
              <a:rPr lang="en-US" dirty="0" smtClean="0"/>
              <a:t>Roles</a:t>
            </a:r>
          </a:p>
          <a:p>
            <a:r>
              <a:rPr lang="en-US" dirty="0" smtClean="0"/>
              <a:t>Activities</a:t>
            </a:r>
          </a:p>
          <a:p>
            <a:r>
              <a:rPr lang="en-US" dirty="0" smtClean="0"/>
              <a:t>Parallel</a:t>
            </a:r>
            <a:r>
              <a:rPr lang="en-US" baseline="0" dirty="0" smtClean="0"/>
              <a:t> process for the whole lifecycle </a:t>
            </a:r>
            <a:endParaRPr lang="en-US" dirty="0" smtClean="0"/>
          </a:p>
          <a:p>
            <a:r>
              <a:rPr lang="en-US" dirty="0" smtClean="0"/>
              <a:t>Levels</a:t>
            </a:r>
            <a:r>
              <a:rPr lang="en-US" baseline="0" dirty="0" smtClean="0"/>
              <a:t> 0-testing is debugging</a:t>
            </a:r>
          </a:p>
          <a:p>
            <a:r>
              <a:rPr lang="en-US" baseline="0" dirty="0" smtClean="0"/>
              <a:t>4 – mental discipline to develop high quality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C8F0DE-7C70-F64D-8300-BEB44D48C9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81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27.8.13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27.8.13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27.8.13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27.8.13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27.8.13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27.8.13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27.8.13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27.8.13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27.8.13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27.8.13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27.8.13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27.8.13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Course in software testing - from bachelor to master, from Skopje to Novi </a:t>
            </a:r>
            <a:r>
              <a:rPr lang="en-US" dirty="0" smtClean="0"/>
              <a:t>Sad (and beyond)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Anastas Mishev</a:t>
            </a:r>
          </a:p>
          <a:p>
            <a:r>
              <a:rPr lang="en-US" dirty="0" err="1" smtClean="0"/>
              <a:t>Katerina</a:t>
            </a:r>
            <a:r>
              <a:rPr lang="en-US" dirty="0" smtClean="0"/>
              <a:t> </a:t>
            </a:r>
            <a:r>
              <a:rPr lang="en-US" dirty="0" err="1" smtClean="0"/>
              <a:t>Zdravkova</a:t>
            </a:r>
            <a:endParaRPr lang="en-US" dirty="0" smtClean="0"/>
          </a:p>
          <a:p>
            <a:r>
              <a:rPr lang="en-US" dirty="0" err="1" smtClean="0"/>
              <a:t>Sashko</a:t>
            </a:r>
            <a:r>
              <a:rPr lang="en-US" dirty="0" smtClean="0"/>
              <a:t> </a:t>
            </a:r>
            <a:r>
              <a:rPr lang="en-US" dirty="0" err="1" smtClean="0"/>
              <a:t>Ristov</a:t>
            </a:r>
            <a:endParaRPr lang="en-US" dirty="0" smtClean="0"/>
          </a:p>
          <a:p>
            <a:r>
              <a:rPr lang="en-US" dirty="0" err="1" smtClean="0"/>
              <a:t>Hristina</a:t>
            </a:r>
            <a:r>
              <a:rPr lang="en-US" dirty="0" smtClean="0"/>
              <a:t> </a:t>
            </a:r>
            <a:r>
              <a:rPr lang="en-US" dirty="0" err="1" smtClean="0"/>
              <a:t>Mihajloska</a:t>
            </a:r>
            <a:endParaRPr lang="en-US" dirty="0" smtClean="0"/>
          </a:p>
          <a:p>
            <a:r>
              <a:rPr lang="en-US" dirty="0" err="1" smtClean="0"/>
              <a:t>Doni</a:t>
            </a:r>
            <a:r>
              <a:rPr lang="en-US" dirty="0" smtClean="0"/>
              <a:t> </a:t>
            </a:r>
            <a:r>
              <a:rPr lang="en-US" dirty="0" err="1" smtClean="0"/>
              <a:t>Pracner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373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Evolution of the </a:t>
            </a:r>
            <a:r>
              <a:rPr lang="en-US" dirty="0" smtClean="0"/>
              <a:t>course</a:t>
            </a:r>
          </a:p>
          <a:p>
            <a:pPr lvl="1"/>
            <a:r>
              <a:rPr lang="en-US" dirty="0" smtClean="0"/>
              <a:t>Most changes done in the labs and projects</a:t>
            </a:r>
          </a:p>
          <a:p>
            <a:pPr lvl="1"/>
            <a:r>
              <a:rPr lang="en-US" dirty="0" smtClean="0"/>
              <a:t>In the first years, we focused mostly on the math</a:t>
            </a:r>
          </a:p>
          <a:p>
            <a:pPr lvl="1"/>
            <a:r>
              <a:rPr lang="en-US" dirty="0" smtClean="0"/>
              <a:t>In the latest years, more practical consideration</a:t>
            </a:r>
          </a:p>
          <a:p>
            <a:pPr lvl="2"/>
            <a:r>
              <a:rPr lang="en-US" dirty="0" smtClean="0"/>
              <a:t>Be back on this in issues and solutions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Undergraduate course in Skopje (2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509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competition rate ~ 75%-80%</a:t>
            </a:r>
          </a:p>
          <a:p>
            <a:r>
              <a:rPr lang="en-US" dirty="0" smtClean="0"/>
              <a:t>Final project done in groups of 2-3 students</a:t>
            </a:r>
          </a:p>
          <a:p>
            <a:r>
              <a:rPr lang="en-US" dirty="0" smtClean="0"/>
              <a:t>Final project</a:t>
            </a:r>
          </a:p>
          <a:p>
            <a:pPr lvl="1"/>
            <a:r>
              <a:rPr lang="en-US" dirty="0" smtClean="0"/>
              <a:t>Given some application (or source code), student should apply some testing tool and document the whole process, with special focus on the automation. </a:t>
            </a:r>
          </a:p>
          <a:p>
            <a:pPr lvl="1"/>
            <a:r>
              <a:rPr lang="en-US" dirty="0" smtClean="0"/>
              <a:t>Last generation projects given in collaboration with the industry partners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Undergraduate course in Skopje </a:t>
            </a:r>
            <a:r>
              <a:rPr lang="en-US" dirty="0" smtClean="0"/>
              <a:t>(3)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825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group of students</a:t>
            </a:r>
          </a:p>
          <a:p>
            <a:pPr lvl="1"/>
            <a:r>
              <a:rPr lang="en-US" dirty="0" smtClean="0"/>
              <a:t>With the course passed in the undergraduate level</a:t>
            </a:r>
          </a:p>
          <a:p>
            <a:pPr lvl="1"/>
            <a:r>
              <a:rPr lang="en-US" dirty="0" smtClean="0"/>
              <a:t>Without</a:t>
            </a:r>
          </a:p>
          <a:p>
            <a:r>
              <a:rPr lang="en-US" dirty="0" smtClean="0"/>
              <a:t>The master course for the students without the course passed at undergraduate level was almost the same as for the undergraduate</a:t>
            </a:r>
          </a:p>
          <a:p>
            <a:pPr lvl="1"/>
            <a:r>
              <a:rPr lang="en-US" dirty="0" smtClean="0"/>
              <a:t>Some added topics</a:t>
            </a:r>
          </a:p>
          <a:p>
            <a:pPr lvl="1"/>
            <a:r>
              <a:rPr lang="en-US" dirty="0" smtClean="0"/>
              <a:t>More complex assignments and project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course in Skopje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59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Quite different approach for the group with the undergraduate course passed</a:t>
            </a:r>
          </a:p>
          <a:p>
            <a:r>
              <a:rPr lang="en-US" dirty="0" smtClean="0"/>
              <a:t>Few advanced topics from the book covered</a:t>
            </a:r>
          </a:p>
          <a:p>
            <a:r>
              <a:rPr lang="en-US" dirty="0" smtClean="0"/>
              <a:t>Focus on the current trends</a:t>
            </a:r>
          </a:p>
          <a:p>
            <a:r>
              <a:rPr lang="en-US" dirty="0" smtClean="0"/>
              <a:t>Lectures, discussions and projects focus on</a:t>
            </a:r>
          </a:p>
          <a:p>
            <a:pPr lvl="1"/>
            <a:r>
              <a:rPr lang="en-US" dirty="0" smtClean="0"/>
              <a:t>Web testing</a:t>
            </a:r>
          </a:p>
          <a:p>
            <a:pPr lvl="1"/>
            <a:r>
              <a:rPr lang="en-US" dirty="0" smtClean="0"/>
              <a:t>Business logic testing</a:t>
            </a:r>
          </a:p>
          <a:p>
            <a:pPr lvl="1"/>
            <a:r>
              <a:rPr lang="en-US" dirty="0" smtClean="0"/>
              <a:t>Mobile testing</a:t>
            </a:r>
          </a:p>
          <a:p>
            <a:pPr lvl="1"/>
            <a:r>
              <a:rPr lang="en-US" dirty="0" smtClean="0"/>
              <a:t>Agile development and testing</a:t>
            </a:r>
          </a:p>
          <a:p>
            <a:pPr lvl="1"/>
            <a:r>
              <a:rPr lang="en-US" dirty="0" smtClean="0"/>
              <a:t>Cloud based testing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course in Skopje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9300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Combination of the previous versions</a:t>
            </a:r>
          </a:p>
          <a:p>
            <a:r>
              <a:rPr lang="en-US" dirty="0" smtClean="0"/>
              <a:t>Student group usually mixed</a:t>
            </a:r>
          </a:p>
          <a:p>
            <a:pPr lvl="1"/>
            <a:r>
              <a:rPr lang="en-US" dirty="0" smtClean="0"/>
              <a:t>Mostly master, with some undergraduate</a:t>
            </a:r>
          </a:p>
          <a:p>
            <a:pPr lvl="1"/>
            <a:r>
              <a:rPr lang="en-US" dirty="0" smtClean="0"/>
              <a:t>No previous course in software testing </a:t>
            </a:r>
          </a:p>
          <a:p>
            <a:r>
              <a:rPr lang="en-US" dirty="0" smtClean="0"/>
              <a:t>Delivery method</a:t>
            </a:r>
          </a:p>
          <a:p>
            <a:pPr lvl="1"/>
            <a:r>
              <a:rPr lang="en-US" dirty="0" smtClean="0"/>
              <a:t>Compressed, 2 weekends</a:t>
            </a:r>
          </a:p>
          <a:p>
            <a:pPr lvl="1"/>
            <a:r>
              <a:rPr lang="en-US" dirty="0" smtClean="0"/>
              <a:t>Local support for the </a:t>
            </a:r>
            <a:r>
              <a:rPr lang="en-US" dirty="0" smtClean="0"/>
              <a:t>exercises and more </a:t>
            </a:r>
            <a:r>
              <a:rPr lang="en-US" dirty="0" smtClean="0"/>
              <a:t>(thx </a:t>
            </a:r>
            <a:r>
              <a:rPr lang="en-US" dirty="0" err="1" smtClean="0"/>
              <a:t>Doni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(Master) course in Novi Sad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88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Delivery </a:t>
            </a:r>
            <a:r>
              <a:rPr lang="en-US" dirty="0" smtClean="0"/>
              <a:t>method</a:t>
            </a:r>
          </a:p>
          <a:p>
            <a:pPr lvl="1"/>
            <a:r>
              <a:rPr lang="en-US" dirty="0" smtClean="0"/>
              <a:t>Compressed, 2 weekends</a:t>
            </a:r>
          </a:p>
          <a:p>
            <a:pPr lvl="1"/>
            <a:r>
              <a:rPr lang="en-US" dirty="0" smtClean="0"/>
              <a:t>Local support for the exercises (thx </a:t>
            </a:r>
            <a:r>
              <a:rPr lang="en-US" dirty="0" err="1" smtClean="0"/>
              <a:t>Doni</a:t>
            </a:r>
            <a:r>
              <a:rPr lang="en-US" dirty="0" smtClean="0"/>
              <a:t>)</a:t>
            </a:r>
          </a:p>
          <a:p>
            <a:r>
              <a:rPr lang="en-US" dirty="0" smtClean="0"/>
              <a:t>Evolution of the homework assignments</a:t>
            </a:r>
          </a:p>
          <a:p>
            <a:pPr lvl="1"/>
            <a:r>
              <a:rPr lang="en-US" dirty="0" smtClean="0"/>
              <a:t>From strictly math to more practical and complex assignments</a:t>
            </a:r>
          </a:p>
          <a:p>
            <a:pPr lvl="1"/>
            <a:r>
              <a:rPr lang="en-US" dirty="0" smtClean="0"/>
              <a:t>Using previously developed software in the assignments </a:t>
            </a:r>
            <a:endParaRPr lang="en-US" dirty="0" smtClean="0"/>
          </a:p>
          <a:p>
            <a:r>
              <a:rPr lang="en-US" dirty="0" smtClean="0"/>
              <a:t>More discussion based classes (due to smaller number of students)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(Master) course in Novi Sad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260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At the beginning, focus mostly on the </a:t>
            </a:r>
            <a:r>
              <a:rPr lang="en-US" dirty="0" smtClean="0"/>
              <a:t>math</a:t>
            </a:r>
          </a:p>
          <a:p>
            <a:pPr lvl="1"/>
            <a:r>
              <a:rPr lang="en-US" dirty="0" smtClean="0"/>
              <a:t>Most of the assignments were related to the the models of software representations</a:t>
            </a:r>
            <a:endParaRPr lang="en-US" dirty="0" smtClean="0"/>
          </a:p>
          <a:p>
            <a:r>
              <a:rPr lang="en-US" dirty="0" smtClean="0"/>
              <a:t>Through students surveys and discussion we have learned</a:t>
            </a:r>
          </a:p>
          <a:p>
            <a:pPr lvl="1"/>
            <a:r>
              <a:rPr lang="en-US" dirty="0" smtClean="0"/>
              <a:t>Students want more practical experience with tools</a:t>
            </a:r>
          </a:p>
          <a:p>
            <a:pPr lvl="1"/>
            <a:r>
              <a:rPr lang="en-US" dirty="0" smtClean="0"/>
              <a:t>Industry supports the usage of tools (but only as an addition to the core syllabus)</a:t>
            </a:r>
          </a:p>
          <a:p>
            <a:r>
              <a:rPr lang="en-US" dirty="0" smtClean="0"/>
              <a:t>Masters would like to hear about the importance of software quality from the industry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457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year, two invited lectures from industry experts for the undergraduate course</a:t>
            </a:r>
          </a:p>
          <a:p>
            <a:r>
              <a:rPr lang="en-US" dirty="0" smtClean="0"/>
              <a:t>Covering topics that were missing</a:t>
            </a:r>
          </a:p>
          <a:p>
            <a:pPr lvl="1"/>
            <a:r>
              <a:rPr lang="en-US" dirty="0" smtClean="0"/>
              <a:t>Unit testing and Test Driven Development</a:t>
            </a:r>
          </a:p>
          <a:p>
            <a:pPr lvl="1"/>
            <a:r>
              <a:rPr lang="en-US" dirty="0" smtClean="0"/>
              <a:t>Test Double Patterns</a:t>
            </a:r>
          </a:p>
          <a:p>
            <a:r>
              <a:rPr lang="en-US" dirty="0" smtClean="0"/>
              <a:t>Both visits included lecture with examples, group work and individual practical work </a:t>
            </a:r>
          </a:p>
          <a:p>
            <a:r>
              <a:rPr lang="en-US" dirty="0" smtClean="0"/>
              <a:t>Final project was given from these topics</a:t>
            </a:r>
          </a:p>
          <a:p>
            <a:r>
              <a:rPr lang="en-US" dirty="0" smtClean="0"/>
              <a:t>Students were very satisfied</a:t>
            </a:r>
          </a:p>
          <a:p>
            <a:r>
              <a:rPr lang="en-US" dirty="0" smtClean="0"/>
              <a:t>We received positive feedback </a:t>
            </a:r>
          </a:p>
          <a:p>
            <a:r>
              <a:rPr lang="en-US" dirty="0" smtClean="0"/>
              <a:t>The practice will continue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613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For the masters students, invited lectures are usually project management experts</a:t>
            </a:r>
          </a:p>
          <a:p>
            <a:pPr lvl="1"/>
            <a:r>
              <a:rPr lang="en-US" dirty="0" smtClean="0"/>
              <a:t>Presenting software projects </a:t>
            </a:r>
          </a:p>
          <a:p>
            <a:pPr lvl="1"/>
            <a:r>
              <a:rPr lang="en-US" dirty="0" smtClean="0"/>
              <a:t>Failures and reasons for that</a:t>
            </a:r>
          </a:p>
          <a:p>
            <a:pPr lvl="1"/>
            <a:r>
              <a:rPr lang="en-US" dirty="0" smtClean="0"/>
              <a:t>Importance of testing and quality assurance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08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further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Industry collaboration</a:t>
            </a:r>
          </a:p>
          <a:p>
            <a:r>
              <a:rPr lang="en-US" dirty="0" smtClean="0"/>
              <a:t>Targeted course for a mid-sized company</a:t>
            </a:r>
          </a:p>
          <a:p>
            <a:r>
              <a:rPr lang="en-US" dirty="0" smtClean="0"/>
              <a:t>Specific tools (as requested by the company)</a:t>
            </a:r>
          </a:p>
          <a:p>
            <a:pPr lvl="1"/>
            <a:r>
              <a:rPr lang="en-US" dirty="0" err="1"/>
              <a:t>CheckStyle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JUnit</a:t>
            </a:r>
            <a:endParaRPr lang="en-US" dirty="0"/>
          </a:p>
          <a:p>
            <a:pPr lvl="1"/>
            <a:r>
              <a:rPr lang="en-US" dirty="0"/>
              <a:t>Selenium </a:t>
            </a:r>
          </a:p>
          <a:p>
            <a:pPr lvl="1"/>
            <a:r>
              <a:rPr lang="en-US" dirty="0" err="1"/>
              <a:t>JMeter</a:t>
            </a:r>
            <a:endParaRPr lang="en-US" dirty="0"/>
          </a:p>
          <a:p>
            <a:pPr lvl="1"/>
            <a:r>
              <a:rPr lang="en-US" dirty="0" err="1"/>
              <a:t>SoapUI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Topics</a:t>
            </a:r>
          </a:p>
          <a:p>
            <a:pPr lvl="1"/>
            <a:r>
              <a:rPr lang="en-US" dirty="0"/>
              <a:t>Introduction to software testing </a:t>
            </a:r>
          </a:p>
          <a:p>
            <a:pPr lvl="1"/>
            <a:r>
              <a:rPr lang="en-US" dirty="0"/>
              <a:t>Modeling the software to improve </a:t>
            </a:r>
            <a:r>
              <a:rPr lang="en-US" dirty="0" smtClean="0"/>
              <a:t>testability</a:t>
            </a:r>
            <a:endParaRPr lang="en-US" dirty="0"/>
          </a:p>
          <a:p>
            <a:pPr lvl="1"/>
            <a:r>
              <a:rPr lang="en-US" dirty="0"/>
              <a:t>Testing web applications, client and server </a:t>
            </a:r>
            <a:r>
              <a:rPr lang="en-US" dirty="0" smtClean="0"/>
              <a:t>side</a:t>
            </a:r>
            <a:endParaRPr lang="en-US" dirty="0"/>
          </a:p>
          <a:p>
            <a:pPr lvl="1"/>
            <a:r>
              <a:rPr lang="en-US" dirty="0"/>
              <a:t>Testing mobile applications </a:t>
            </a:r>
          </a:p>
          <a:p>
            <a:pPr lvl="1"/>
            <a:r>
              <a:rPr lang="en-US" dirty="0"/>
              <a:t>Testing tools introduction </a:t>
            </a:r>
          </a:p>
          <a:p>
            <a:pPr lvl="1"/>
            <a:r>
              <a:rPr lang="en-US" dirty="0"/>
              <a:t>Practical work with specific tools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29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Core syllabus</a:t>
            </a:r>
          </a:p>
          <a:p>
            <a:r>
              <a:rPr lang="en-US" dirty="0" smtClean="0"/>
              <a:t>Flavors</a:t>
            </a:r>
          </a:p>
          <a:p>
            <a:r>
              <a:rPr lang="en-US" dirty="0" smtClean="0"/>
              <a:t>Issues</a:t>
            </a:r>
          </a:p>
          <a:p>
            <a:r>
              <a:rPr lang="en-US" dirty="0" smtClean="0"/>
              <a:t>Solution</a:t>
            </a:r>
          </a:p>
          <a:p>
            <a:r>
              <a:rPr lang="en-US" dirty="0" smtClean="0"/>
              <a:t>Going further</a:t>
            </a:r>
          </a:p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161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course is evolving over time</a:t>
            </a:r>
          </a:p>
          <a:p>
            <a:r>
              <a:rPr lang="en-US" dirty="0" smtClean="0"/>
              <a:t>Adapting to the students comments, requirements</a:t>
            </a:r>
          </a:p>
          <a:p>
            <a:r>
              <a:rPr lang="en-US" dirty="0" smtClean="0"/>
              <a:t>Alignment with the requests and suggestions from the industry</a:t>
            </a:r>
          </a:p>
          <a:p>
            <a:r>
              <a:rPr lang="en-US" dirty="0" smtClean="0"/>
              <a:t>New topics are included at the lectures</a:t>
            </a:r>
          </a:p>
          <a:p>
            <a:r>
              <a:rPr lang="en-US" dirty="0" smtClean="0"/>
              <a:t>More practical projects and homework</a:t>
            </a:r>
          </a:p>
          <a:p>
            <a:r>
              <a:rPr lang="en-US" dirty="0" smtClean="0"/>
              <a:t>Tighter collaboration with the industry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154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 everyone that contributed to the development of this course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Thanks for your attention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20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2008 First undergraduate course in Skopje</a:t>
            </a:r>
          </a:p>
          <a:p>
            <a:pPr lvl="1"/>
            <a:r>
              <a:rPr lang="en-US" dirty="0" smtClean="0"/>
              <a:t>The choice between incomplete course from Tempus or new one</a:t>
            </a:r>
          </a:p>
          <a:p>
            <a:pPr lvl="1"/>
            <a:r>
              <a:rPr lang="en-US" dirty="0" smtClean="0"/>
              <a:t>Core syllabus defined</a:t>
            </a:r>
          </a:p>
          <a:p>
            <a:r>
              <a:rPr lang="en-US" dirty="0" smtClean="0"/>
              <a:t>2009 </a:t>
            </a:r>
            <a:r>
              <a:rPr lang="en-US" dirty="0" smtClean="0"/>
              <a:t>First </a:t>
            </a:r>
            <a:r>
              <a:rPr lang="en-US" dirty="0" smtClean="0"/>
              <a:t>postgraduate course in Skopje</a:t>
            </a:r>
          </a:p>
          <a:p>
            <a:pPr lvl="1"/>
            <a:r>
              <a:rPr lang="en-US" dirty="0" smtClean="0"/>
              <a:t>Advanced version adapted for master students</a:t>
            </a:r>
          </a:p>
          <a:p>
            <a:pPr lvl="1"/>
            <a:r>
              <a:rPr lang="en-US" dirty="0" smtClean="0"/>
              <a:t>Based on the same core syllabus</a:t>
            </a:r>
          </a:p>
          <a:p>
            <a:r>
              <a:rPr lang="en-US" dirty="0" smtClean="0"/>
              <a:t>2010 </a:t>
            </a:r>
            <a:r>
              <a:rPr lang="en-US" dirty="0" smtClean="0"/>
              <a:t>First </a:t>
            </a:r>
            <a:r>
              <a:rPr lang="en-US" dirty="0" smtClean="0"/>
              <a:t>course delivery in Novi Sad</a:t>
            </a:r>
          </a:p>
          <a:p>
            <a:pPr lvl="1"/>
            <a:r>
              <a:rPr lang="en-US" dirty="0" smtClean="0"/>
              <a:t>Mixed group of students, mostly masters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history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404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Gill Sans MT" charset="0"/>
              </a:rPr>
              <a:t>Introduction</a:t>
            </a:r>
          </a:p>
          <a:p>
            <a:r>
              <a:rPr lang="en-GB" dirty="0">
                <a:latin typeface="Gill Sans MT" charset="0"/>
              </a:rPr>
              <a:t>Graph Testing</a:t>
            </a:r>
          </a:p>
          <a:p>
            <a:r>
              <a:rPr lang="en-GB" dirty="0">
                <a:latin typeface="Gill Sans MT" charset="0"/>
              </a:rPr>
              <a:t>Logic Testing</a:t>
            </a:r>
          </a:p>
          <a:p>
            <a:r>
              <a:rPr lang="en-GB" dirty="0">
                <a:latin typeface="Gill Sans MT" charset="0"/>
              </a:rPr>
              <a:t>Input Space Partitioning</a:t>
            </a:r>
          </a:p>
          <a:p>
            <a:r>
              <a:rPr lang="en-GB" dirty="0">
                <a:latin typeface="Gill Sans MT" charset="0"/>
              </a:rPr>
              <a:t>Syntax Testing</a:t>
            </a:r>
          </a:p>
          <a:p>
            <a:r>
              <a:rPr lang="en-GB" dirty="0">
                <a:latin typeface="Gill Sans MT" charset="0"/>
              </a:rPr>
              <a:t>Practical </a:t>
            </a:r>
            <a:r>
              <a:rPr lang="en-GB" dirty="0" smtClean="0">
                <a:latin typeface="Gill Sans MT" charset="0"/>
              </a:rPr>
              <a:t>Considerations</a:t>
            </a:r>
          </a:p>
          <a:p>
            <a:r>
              <a:rPr lang="en-GB" dirty="0" smtClean="0">
                <a:latin typeface="Gill Sans MT" charset="0"/>
              </a:rPr>
              <a:t>Current and future trends and issues</a:t>
            </a:r>
            <a:endParaRPr lang="en-GB" dirty="0">
              <a:latin typeface="Gill Sans MT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syllabus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614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5040" y="1336386"/>
            <a:ext cx="8929687" cy="54292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mk-MK"/>
          </a:p>
        </p:txBody>
      </p:sp>
      <p:grpSp>
        <p:nvGrpSpPr>
          <p:cNvPr id="6" name="Group 54"/>
          <p:cNvGrpSpPr>
            <a:grpSpLocks/>
          </p:cNvGrpSpPr>
          <p:nvPr/>
        </p:nvGrpSpPr>
        <p:grpSpPr bwMode="auto">
          <a:xfrm>
            <a:off x="359352" y="1407824"/>
            <a:ext cx="8539163" cy="5103812"/>
            <a:chOff x="33338" y="914400"/>
            <a:chExt cx="8972550" cy="5689600"/>
          </a:xfrm>
        </p:grpSpPr>
        <p:sp>
          <p:nvSpPr>
            <p:cNvPr id="7" name="Text Box 3"/>
            <p:cNvSpPr txBox="1">
              <a:spLocks noChangeArrowheads="1"/>
            </p:cNvSpPr>
            <p:nvPr/>
          </p:nvSpPr>
          <p:spPr bwMode="auto">
            <a:xfrm>
              <a:off x="2515426" y="914400"/>
              <a:ext cx="4113461" cy="1063592"/>
            </a:xfrm>
            <a:prstGeom prst="rect">
              <a:avLst/>
            </a:prstGeom>
            <a:gradFill rotWithShape="1">
              <a:gsLst>
                <a:gs pos="0">
                  <a:srgbClr val="FAF400"/>
                </a:gs>
                <a:gs pos="100000">
                  <a:srgbClr val="FAF400">
                    <a:gamma/>
                    <a:shade val="46275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28575">
              <a:solidFill>
                <a:srgbClr val="C0C0C0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80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Comic Sans MS" charset="0"/>
                  <a:cs typeface="Arial" charset="0"/>
                </a:rPr>
                <a:t>Four Structures for Modeling Software</a:t>
              </a:r>
            </a:p>
          </p:txBody>
        </p:sp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182563" y="1905001"/>
              <a:ext cx="8704262" cy="1585914"/>
              <a:chOff x="115" y="1200"/>
              <a:chExt cx="5483" cy="999"/>
            </a:xfrm>
          </p:grpSpPr>
          <p:sp>
            <p:nvSpPr>
              <p:cNvPr id="48" name="Text Box 5"/>
              <p:cNvSpPr txBox="1">
                <a:spLocks noChangeArrowheads="1"/>
              </p:cNvSpPr>
              <p:nvPr/>
            </p:nvSpPr>
            <p:spPr bwMode="auto">
              <a:xfrm>
                <a:off x="115" y="1557"/>
                <a:ext cx="945" cy="367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Graphs</a:t>
                </a:r>
              </a:p>
            </p:txBody>
          </p:sp>
          <p:sp>
            <p:nvSpPr>
              <p:cNvPr id="49" name="Text Box 6"/>
              <p:cNvSpPr txBox="1">
                <a:spLocks noChangeArrowheads="1"/>
              </p:cNvSpPr>
              <p:nvPr/>
            </p:nvSpPr>
            <p:spPr bwMode="auto">
              <a:xfrm>
                <a:off x="1454" y="1558"/>
                <a:ext cx="948" cy="367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Logic</a:t>
                </a:r>
              </a:p>
            </p:txBody>
          </p:sp>
          <p:sp>
            <p:nvSpPr>
              <p:cNvPr id="50" name="Text Box 7"/>
              <p:cNvSpPr txBox="1">
                <a:spLocks noChangeArrowheads="1"/>
              </p:cNvSpPr>
              <p:nvPr/>
            </p:nvSpPr>
            <p:spPr bwMode="auto">
              <a:xfrm>
                <a:off x="3047" y="1529"/>
                <a:ext cx="1455" cy="670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Input Space</a:t>
                </a:r>
              </a:p>
            </p:txBody>
          </p:sp>
          <p:sp>
            <p:nvSpPr>
              <p:cNvPr id="51" name="Text Box 8"/>
              <p:cNvSpPr txBox="1">
                <a:spLocks noChangeArrowheads="1"/>
              </p:cNvSpPr>
              <p:nvPr/>
            </p:nvSpPr>
            <p:spPr bwMode="auto">
              <a:xfrm>
                <a:off x="4654" y="1558"/>
                <a:ext cx="948" cy="367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2800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Syntax</a:t>
                </a:r>
              </a:p>
            </p:txBody>
          </p:sp>
          <p:sp>
            <p:nvSpPr>
              <p:cNvPr id="52" name="Line 9"/>
              <p:cNvSpPr>
                <a:spLocks noChangeShapeType="1"/>
              </p:cNvSpPr>
              <p:nvPr/>
            </p:nvSpPr>
            <p:spPr bwMode="auto">
              <a:xfrm>
                <a:off x="576" y="1376"/>
                <a:ext cx="45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0"/>
              <p:cNvSpPr>
                <a:spLocks noChangeShapeType="1"/>
              </p:cNvSpPr>
              <p:nvPr/>
            </p:nvSpPr>
            <p:spPr bwMode="auto">
              <a:xfrm>
                <a:off x="587" y="1376"/>
                <a:ext cx="0" cy="1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1"/>
              <p:cNvSpPr>
                <a:spLocks noChangeShapeType="1"/>
              </p:cNvSpPr>
              <p:nvPr/>
            </p:nvSpPr>
            <p:spPr bwMode="auto">
              <a:xfrm>
                <a:off x="1930" y="1376"/>
                <a:ext cx="0" cy="1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2"/>
              <p:cNvSpPr>
                <a:spLocks noChangeShapeType="1"/>
              </p:cNvSpPr>
              <p:nvPr/>
            </p:nvSpPr>
            <p:spPr bwMode="auto">
              <a:xfrm>
                <a:off x="3851" y="1379"/>
                <a:ext cx="0" cy="1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13"/>
              <p:cNvSpPr>
                <a:spLocks noChangeShapeType="1"/>
              </p:cNvSpPr>
              <p:nvPr/>
            </p:nvSpPr>
            <p:spPr bwMode="auto">
              <a:xfrm>
                <a:off x="2867" y="1200"/>
                <a:ext cx="0" cy="1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4"/>
              <p:cNvSpPr>
                <a:spLocks noChangeShapeType="1"/>
              </p:cNvSpPr>
              <p:nvPr/>
            </p:nvSpPr>
            <p:spPr bwMode="auto">
              <a:xfrm>
                <a:off x="5126" y="1368"/>
                <a:ext cx="0" cy="17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33338" y="3025775"/>
              <a:ext cx="4138612" cy="3578225"/>
              <a:chOff x="21" y="1906"/>
              <a:chExt cx="2607" cy="2254"/>
            </a:xfrm>
          </p:grpSpPr>
          <p:sp>
            <p:nvSpPr>
              <p:cNvPr id="36" name="AutoShape 16"/>
              <p:cNvSpPr>
                <a:spLocks noChangeArrowheads="1"/>
              </p:cNvSpPr>
              <p:nvPr/>
            </p:nvSpPr>
            <p:spPr bwMode="auto">
              <a:xfrm>
                <a:off x="21" y="3316"/>
                <a:ext cx="2607" cy="844"/>
              </a:xfrm>
              <a:prstGeom prst="roundRect">
                <a:avLst>
                  <a:gd name="adj" fmla="val 16667"/>
                </a:avLst>
              </a:prstGeom>
              <a:solidFill>
                <a:srgbClr val="333399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mk-MK"/>
              </a:p>
            </p:txBody>
          </p:sp>
          <p:sp>
            <p:nvSpPr>
              <p:cNvPr id="37" name="Text Box 17"/>
              <p:cNvSpPr txBox="1">
                <a:spLocks noChangeArrowheads="1"/>
              </p:cNvSpPr>
              <p:nvPr/>
            </p:nvSpPr>
            <p:spPr bwMode="auto">
              <a:xfrm>
                <a:off x="1673" y="3814"/>
                <a:ext cx="908" cy="268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Use cases</a:t>
                </a:r>
              </a:p>
            </p:txBody>
          </p:sp>
          <p:sp>
            <p:nvSpPr>
              <p:cNvPr id="38" name="Text Box 18"/>
              <p:cNvSpPr txBox="1">
                <a:spLocks noChangeArrowheads="1"/>
              </p:cNvSpPr>
              <p:nvPr/>
            </p:nvSpPr>
            <p:spPr bwMode="auto">
              <a:xfrm>
                <a:off x="1150" y="3390"/>
                <a:ext cx="910" cy="270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Specs</a:t>
                </a:r>
              </a:p>
            </p:txBody>
          </p:sp>
          <p:sp>
            <p:nvSpPr>
              <p:cNvPr id="39" name="Text Box 19"/>
              <p:cNvSpPr txBox="1">
                <a:spLocks noChangeArrowheads="1"/>
              </p:cNvSpPr>
              <p:nvPr/>
            </p:nvSpPr>
            <p:spPr bwMode="auto">
              <a:xfrm>
                <a:off x="609" y="3814"/>
                <a:ext cx="908" cy="268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Design</a:t>
                </a:r>
              </a:p>
            </p:txBody>
          </p:sp>
          <p:sp>
            <p:nvSpPr>
              <p:cNvPr id="40" name="Text Box 20"/>
              <p:cNvSpPr txBox="1">
                <a:spLocks noChangeArrowheads="1"/>
              </p:cNvSpPr>
              <p:nvPr/>
            </p:nvSpPr>
            <p:spPr bwMode="auto">
              <a:xfrm>
                <a:off x="82" y="3390"/>
                <a:ext cx="908" cy="270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Source</a:t>
                </a:r>
              </a:p>
            </p:txBody>
          </p:sp>
          <p:sp>
            <p:nvSpPr>
              <p:cNvPr id="41" name="Line 21"/>
              <p:cNvSpPr>
                <a:spLocks noChangeShapeType="1"/>
              </p:cNvSpPr>
              <p:nvPr/>
            </p:nvSpPr>
            <p:spPr bwMode="auto">
              <a:xfrm>
                <a:off x="523" y="3152"/>
                <a:ext cx="1612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22"/>
              <p:cNvSpPr>
                <a:spLocks noChangeShapeType="1"/>
              </p:cNvSpPr>
              <p:nvPr/>
            </p:nvSpPr>
            <p:spPr bwMode="auto">
              <a:xfrm>
                <a:off x="590" y="1906"/>
                <a:ext cx="0" cy="124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23"/>
              <p:cNvSpPr>
                <a:spLocks noChangeShapeType="1"/>
              </p:cNvSpPr>
              <p:nvPr/>
            </p:nvSpPr>
            <p:spPr bwMode="auto">
              <a:xfrm flipV="1">
                <a:off x="533" y="3152"/>
                <a:ext cx="0" cy="2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4" name="Line 24"/>
              <p:cNvSpPr>
                <a:spLocks noChangeShapeType="1"/>
              </p:cNvSpPr>
              <p:nvPr/>
            </p:nvSpPr>
            <p:spPr bwMode="auto">
              <a:xfrm flipV="1">
                <a:off x="1605" y="3152"/>
                <a:ext cx="0" cy="2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5" name="Line 25"/>
              <p:cNvSpPr>
                <a:spLocks noChangeShapeType="1"/>
              </p:cNvSpPr>
              <p:nvPr/>
            </p:nvSpPr>
            <p:spPr bwMode="auto">
              <a:xfrm flipV="1">
                <a:off x="1065" y="3144"/>
                <a:ext cx="0" cy="65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Line 26"/>
              <p:cNvSpPr>
                <a:spLocks noChangeShapeType="1"/>
              </p:cNvSpPr>
              <p:nvPr/>
            </p:nvSpPr>
            <p:spPr bwMode="auto">
              <a:xfrm flipV="1">
                <a:off x="2129" y="3152"/>
                <a:ext cx="0" cy="6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" name="Text Box 27"/>
              <p:cNvSpPr txBox="1">
                <a:spLocks noChangeArrowheads="1"/>
              </p:cNvSpPr>
              <p:nvPr/>
            </p:nvSpPr>
            <p:spPr bwMode="auto">
              <a:xfrm>
                <a:off x="319" y="2202"/>
                <a:ext cx="706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Comic Sans MS" charset="0"/>
                    <a:cs typeface="Arial" charset="0"/>
                  </a:rPr>
                  <a:t>Applied to</a:t>
                </a:r>
              </a:p>
            </p:txBody>
          </p:sp>
        </p:grpSp>
        <p:grpSp>
          <p:nvGrpSpPr>
            <p:cNvPr id="10" name="Group 28"/>
            <p:cNvGrpSpPr>
              <a:grpSpLocks/>
            </p:cNvGrpSpPr>
            <p:nvPr/>
          </p:nvGrpSpPr>
          <p:grpSpPr bwMode="auto">
            <a:xfrm>
              <a:off x="2636838" y="2989263"/>
              <a:ext cx="3305175" cy="1971675"/>
              <a:chOff x="1661" y="1883"/>
              <a:chExt cx="2082" cy="1242"/>
            </a:xfrm>
          </p:grpSpPr>
          <p:sp>
            <p:nvSpPr>
              <p:cNvPr id="24" name="AutoShape 29"/>
              <p:cNvSpPr>
                <a:spLocks noChangeArrowheads="1"/>
              </p:cNvSpPr>
              <p:nvPr/>
            </p:nvSpPr>
            <p:spPr bwMode="auto">
              <a:xfrm>
                <a:off x="1661" y="2281"/>
                <a:ext cx="2082" cy="844"/>
              </a:xfrm>
              <a:prstGeom prst="roundRect">
                <a:avLst>
                  <a:gd name="adj" fmla="val 16667"/>
                </a:avLst>
              </a:prstGeom>
              <a:solidFill>
                <a:srgbClr val="333399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mk-MK"/>
              </a:p>
            </p:txBody>
          </p:sp>
          <p:sp>
            <p:nvSpPr>
              <p:cNvPr id="25" name="Text Box 30"/>
              <p:cNvSpPr txBox="1">
                <a:spLocks noChangeArrowheads="1"/>
              </p:cNvSpPr>
              <p:nvPr/>
            </p:nvSpPr>
            <p:spPr bwMode="auto">
              <a:xfrm>
                <a:off x="2998" y="2761"/>
                <a:ext cx="685" cy="272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DNF</a:t>
                </a:r>
              </a:p>
            </p:txBody>
          </p:sp>
          <p:sp>
            <p:nvSpPr>
              <p:cNvPr id="26" name="Text Box 31"/>
              <p:cNvSpPr txBox="1">
                <a:spLocks noChangeArrowheads="1"/>
              </p:cNvSpPr>
              <p:nvPr/>
            </p:nvSpPr>
            <p:spPr bwMode="auto">
              <a:xfrm>
                <a:off x="2154" y="2773"/>
                <a:ext cx="685" cy="269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Specs</a:t>
                </a:r>
              </a:p>
            </p:txBody>
          </p:sp>
          <p:sp>
            <p:nvSpPr>
              <p:cNvPr id="27" name="Text Box 32"/>
              <p:cNvSpPr txBox="1">
                <a:spLocks noChangeArrowheads="1"/>
              </p:cNvSpPr>
              <p:nvPr/>
            </p:nvSpPr>
            <p:spPr bwMode="auto">
              <a:xfrm>
                <a:off x="2596" y="2335"/>
                <a:ext cx="683" cy="268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FSMs</a:t>
                </a:r>
              </a:p>
            </p:txBody>
          </p:sp>
          <p:sp>
            <p:nvSpPr>
              <p:cNvPr id="28" name="Text Box 33"/>
              <p:cNvSpPr txBox="1">
                <a:spLocks noChangeArrowheads="1"/>
              </p:cNvSpPr>
              <p:nvPr/>
            </p:nvSpPr>
            <p:spPr bwMode="auto">
              <a:xfrm>
                <a:off x="1754" y="2347"/>
                <a:ext cx="683" cy="269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Source</a:t>
                </a:r>
              </a:p>
            </p:txBody>
          </p:sp>
          <p:sp>
            <p:nvSpPr>
              <p:cNvPr id="29" name="Line 34"/>
              <p:cNvSpPr>
                <a:spLocks noChangeShapeType="1"/>
              </p:cNvSpPr>
              <p:nvPr/>
            </p:nvSpPr>
            <p:spPr bwMode="auto">
              <a:xfrm>
                <a:off x="1929" y="1912"/>
                <a:ext cx="0" cy="19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35"/>
              <p:cNvSpPr>
                <a:spLocks noChangeShapeType="1"/>
              </p:cNvSpPr>
              <p:nvPr/>
            </p:nvSpPr>
            <p:spPr bwMode="auto">
              <a:xfrm>
                <a:off x="1923" y="2102"/>
                <a:ext cx="1428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" name="Line 36"/>
              <p:cNvSpPr>
                <a:spLocks noChangeShapeType="1"/>
              </p:cNvSpPr>
              <p:nvPr/>
            </p:nvSpPr>
            <p:spPr bwMode="auto">
              <a:xfrm flipV="1">
                <a:off x="2095" y="2102"/>
                <a:ext cx="0" cy="23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" name="Line 37"/>
              <p:cNvSpPr>
                <a:spLocks noChangeShapeType="1"/>
              </p:cNvSpPr>
              <p:nvPr/>
            </p:nvSpPr>
            <p:spPr bwMode="auto">
              <a:xfrm flipV="1">
                <a:off x="2939" y="2102"/>
                <a:ext cx="0" cy="23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" name="Line 38"/>
              <p:cNvSpPr>
                <a:spLocks noChangeShapeType="1"/>
              </p:cNvSpPr>
              <p:nvPr/>
            </p:nvSpPr>
            <p:spPr bwMode="auto">
              <a:xfrm flipV="1">
                <a:off x="2497" y="2108"/>
                <a:ext cx="0" cy="65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39"/>
              <p:cNvSpPr>
                <a:spLocks noChangeShapeType="1"/>
              </p:cNvSpPr>
              <p:nvPr/>
            </p:nvSpPr>
            <p:spPr bwMode="auto">
              <a:xfrm flipV="1">
                <a:off x="3341" y="2102"/>
                <a:ext cx="0" cy="6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Text Box 40"/>
              <p:cNvSpPr txBox="1">
                <a:spLocks noChangeArrowheads="1"/>
              </p:cNvSpPr>
              <p:nvPr/>
            </p:nvSpPr>
            <p:spPr bwMode="auto">
              <a:xfrm>
                <a:off x="1819" y="1883"/>
                <a:ext cx="1001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Comic Sans MS" charset="0"/>
                    <a:cs typeface="Arial" charset="0"/>
                  </a:rPr>
                  <a:t>Applied to</a:t>
                </a:r>
              </a:p>
            </p:txBody>
          </p:sp>
        </p:grpSp>
        <p:grpSp>
          <p:nvGrpSpPr>
            <p:cNvPr id="11" name="Group 41"/>
            <p:cNvGrpSpPr>
              <a:grpSpLocks/>
            </p:cNvGrpSpPr>
            <p:nvPr/>
          </p:nvGrpSpPr>
          <p:grpSpPr bwMode="auto">
            <a:xfrm>
              <a:off x="5803900" y="3040063"/>
              <a:ext cx="3201988" cy="3489325"/>
              <a:chOff x="3656" y="1915"/>
              <a:chExt cx="2017" cy="2198"/>
            </a:xfrm>
          </p:grpSpPr>
          <p:sp>
            <p:nvSpPr>
              <p:cNvPr id="12" name="AutoShape 42"/>
              <p:cNvSpPr>
                <a:spLocks noChangeArrowheads="1"/>
              </p:cNvSpPr>
              <p:nvPr/>
            </p:nvSpPr>
            <p:spPr bwMode="auto">
              <a:xfrm>
                <a:off x="3656" y="3269"/>
                <a:ext cx="2017" cy="844"/>
              </a:xfrm>
              <a:prstGeom prst="roundRect">
                <a:avLst>
                  <a:gd name="adj" fmla="val 16667"/>
                </a:avLst>
              </a:prstGeom>
              <a:solidFill>
                <a:srgbClr val="333399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mk-MK"/>
              </a:p>
            </p:txBody>
          </p:sp>
          <p:sp>
            <p:nvSpPr>
              <p:cNvPr id="13" name="Text Box 43"/>
              <p:cNvSpPr txBox="1">
                <a:spLocks noChangeArrowheads="1"/>
              </p:cNvSpPr>
              <p:nvPr/>
            </p:nvSpPr>
            <p:spPr bwMode="auto">
              <a:xfrm>
                <a:off x="4948" y="3762"/>
                <a:ext cx="670" cy="269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Input</a:t>
                </a:r>
              </a:p>
            </p:txBody>
          </p:sp>
          <p:sp>
            <p:nvSpPr>
              <p:cNvPr id="14" name="Text Box 44"/>
              <p:cNvSpPr txBox="1">
                <a:spLocks noChangeArrowheads="1"/>
              </p:cNvSpPr>
              <p:nvPr/>
            </p:nvSpPr>
            <p:spPr bwMode="auto">
              <a:xfrm>
                <a:off x="4531" y="3352"/>
                <a:ext cx="670" cy="270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Models</a:t>
                </a:r>
              </a:p>
            </p:txBody>
          </p:sp>
          <p:sp>
            <p:nvSpPr>
              <p:cNvPr id="15" name="Text Box 45"/>
              <p:cNvSpPr txBox="1">
                <a:spLocks noChangeArrowheads="1"/>
              </p:cNvSpPr>
              <p:nvPr/>
            </p:nvSpPr>
            <p:spPr bwMode="auto">
              <a:xfrm>
                <a:off x="4115" y="3762"/>
                <a:ext cx="670" cy="269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Integ</a:t>
                </a:r>
              </a:p>
            </p:txBody>
          </p:sp>
          <p:sp>
            <p:nvSpPr>
              <p:cNvPr id="16" name="Text Box 46"/>
              <p:cNvSpPr txBox="1">
                <a:spLocks noChangeArrowheads="1"/>
              </p:cNvSpPr>
              <p:nvPr/>
            </p:nvSpPr>
            <p:spPr bwMode="auto">
              <a:xfrm>
                <a:off x="3707" y="3351"/>
                <a:ext cx="670" cy="271"/>
              </a:xfrm>
              <a:prstGeom prst="rect">
                <a:avLst/>
              </a:prstGeom>
              <a:gradFill rotWithShape="1">
                <a:gsLst>
                  <a:gs pos="0">
                    <a:srgbClr val="FAF400"/>
                  </a:gs>
                  <a:gs pos="100000">
                    <a:srgbClr val="FAF400">
                      <a:gamma/>
                      <a:shade val="46275"/>
                      <a:invGamma/>
                    </a:srgbClr>
                  </a:gs>
                </a:gsLst>
                <a:path path="shape">
                  <a:fillToRect l="50000" t="50000" r="50000" b="50000"/>
                </a:path>
              </a:gradFill>
              <a:ln w="28575">
                <a:solidFill>
                  <a:srgbClr val="C0C0C0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Comic Sans MS" charset="0"/>
                    <a:cs typeface="Arial" charset="0"/>
                  </a:rPr>
                  <a:t>Source</a:t>
                </a:r>
              </a:p>
            </p:txBody>
          </p:sp>
          <p:sp>
            <p:nvSpPr>
              <p:cNvPr id="17" name="Line 47"/>
              <p:cNvSpPr>
                <a:spLocks noChangeShapeType="1"/>
              </p:cNvSpPr>
              <p:nvPr/>
            </p:nvSpPr>
            <p:spPr bwMode="auto">
              <a:xfrm>
                <a:off x="4037" y="3099"/>
                <a:ext cx="125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48"/>
              <p:cNvSpPr>
                <a:spLocks noChangeShapeType="1"/>
              </p:cNvSpPr>
              <p:nvPr/>
            </p:nvSpPr>
            <p:spPr bwMode="auto">
              <a:xfrm flipV="1">
                <a:off x="4046" y="3099"/>
                <a:ext cx="0" cy="24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49"/>
              <p:cNvSpPr>
                <a:spLocks noChangeShapeType="1"/>
              </p:cNvSpPr>
              <p:nvPr/>
            </p:nvSpPr>
            <p:spPr bwMode="auto">
              <a:xfrm flipV="1">
                <a:off x="4866" y="3099"/>
                <a:ext cx="0" cy="25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50"/>
              <p:cNvSpPr>
                <a:spLocks noChangeShapeType="1"/>
              </p:cNvSpPr>
              <p:nvPr/>
            </p:nvSpPr>
            <p:spPr bwMode="auto">
              <a:xfrm flipV="1">
                <a:off x="4450" y="3105"/>
                <a:ext cx="0" cy="659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51"/>
              <p:cNvSpPr>
                <a:spLocks noChangeShapeType="1"/>
              </p:cNvSpPr>
              <p:nvPr/>
            </p:nvSpPr>
            <p:spPr bwMode="auto">
              <a:xfrm flipV="1">
                <a:off x="5283" y="3099"/>
                <a:ext cx="0" cy="655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52"/>
              <p:cNvSpPr>
                <a:spLocks noChangeShapeType="1"/>
              </p:cNvSpPr>
              <p:nvPr/>
            </p:nvSpPr>
            <p:spPr bwMode="auto">
              <a:xfrm>
                <a:off x="5126" y="1915"/>
                <a:ext cx="0" cy="1177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Text Box 53"/>
              <p:cNvSpPr txBox="1">
                <a:spLocks noChangeArrowheads="1"/>
              </p:cNvSpPr>
              <p:nvPr/>
            </p:nvSpPr>
            <p:spPr bwMode="auto">
              <a:xfrm>
                <a:off x="4663" y="2185"/>
                <a:ext cx="706" cy="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>
                    <a:latin typeface="Comic Sans MS" charset="0"/>
                    <a:cs typeface="Arial" charset="0"/>
                  </a:rPr>
                  <a:t>Applied to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0612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fundament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Introduction to Software </a:t>
            </a:r>
            <a:r>
              <a:rPr lang="en-US" dirty="0" smtClean="0"/>
              <a:t>Testing by Paul </a:t>
            </a:r>
            <a:r>
              <a:rPr lang="en-US" dirty="0" err="1"/>
              <a:t>Ammann</a:t>
            </a:r>
            <a:r>
              <a:rPr lang="en-US" dirty="0"/>
              <a:t> and Jeff </a:t>
            </a:r>
            <a:r>
              <a:rPr lang="en-US" dirty="0" smtClean="0"/>
              <a:t>Offutt</a:t>
            </a:r>
          </a:p>
          <a:p>
            <a:pPr lvl="1"/>
            <a:r>
              <a:rPr lang="en-US" dirty="0" smtClean="0"/>
              <a:t>Waiting for a new edition </a:t>
            </a:r>
            <a:r>
              <a:rPr lang="en-US" dirty="0" smtClean="0">
                <a:sym typeface="Wingdings"/>
              </a:rPr>
              <a:t></a:t>
            </a:r>
          </a:p>
          <a:p>
            <a:r>
              <a:rPr lang="en-US" dirty="0" smtClean="0">
                <a:sym typeface="Wingdings"/>
              </a:rPr>
              <a:t>Full set of slides</a:t>
            </a:r>
          </a:p>
          <a:p>
            <a:r>
              <a:rPr lang="en-US" dirty="0" smtClean="0">
                <a:sym typeface="Wingdings"/>
              </a:rPr>
              <a:t>Sample tracks for different audiences </a:t>
            </a:r>
          </a:p>
          <a:p>
            <a:r>
              <a:rPr lang="en-US" dirty="0" smtClean="0">
                <a:sym typeface="Wingdings"/>
              </a:rPr>
              <a:t>Student and instructor solution manual</a:t>
            </a:r>
          </a:p>
          <a:p>
            <a:r>
              <a:rPr lang="en-US" dirty="0" smtClean="0">
                <a:sym typeface="Wingdings"/>
              </a:rPr>
              <a:t>Support software</a:t>
            </a:r>
          </a:p>
          <a:p>
            <a:endParaRPr lang="en-US" dirty="0">
              <a:sym typeface="Wingdings"/>
            </a:endParaRPr>
          </a:p>
          <a:p>
            <a:r>
              <a:rPr lang="en-US" dirty="0"/>
              <a:t>http://</a:t>
            </a:r>
            <a:r>
              <a:rPr lang="en-US" dirty="0" err="1"/>
              <a:t>cs.gmu.edu</a:t>
            </a:r>
            <a:r>
              <a:rPr lang="en-US" dirty="0"/>
              <a:t>/~</a:t>
            </a:r>
            <a:r>
              <a:rPr lang="en-US" dirty="0" err="1"/>
              <a:t>offutt</a:t>
            </a:r>
            <a:r>
              <a:rPr lang="en-US" dirty="0"/>
              <a:t>/</a:t>
            </a:r>
            <a:r>
              <a:rPr lang="en-US" dirty="0" err="1"/>
              <a:t>softwaretest</a:t>
            </a:r>
            <a:r>
              <a:rPr lang="en-US" dirty="0"/>
              <a:t>/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0800" y="3429000"/>
            <a:ext cx="22860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18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Undergraduate course</a:t>
            </a:r>
          </a:p>
          <a:p>
            <a:r>
              <a:rPr lang="en-US" dirty="0" smtClean="0"/>
              <a:t>Master course</a:t>
            </a:r>
          </a:p>
          <a:p>
            <a:pPr lvl="1"/>
            <a:r>
              <a:rPr lang="en-US" dirty="0" smtClean="0"/>
              <a:t>With prerequisites</a:t>
            </a:r>
          </a:p>
          <a:p>
            <a:pPr lvl="1"/>
            <a:r>
              <a:rPr lang="en-US" dirty="0" smtClean="0"/>
              <a:t>Without prerequisites </a:t>
            </a:r>
          </a:p>
          <a:p>
            <a:r>
              <a:rPr lang="en-US" dirty="0" smtClean="0"/>
              <a:t>Novi Sad flavor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Flavors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744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Started in 2008</a:t>
            </a:r>
          </a:p>
          <a:p>
            <a:r>
              <a:rPr lang="en-US" dirty="0" smtClean="0"/>
              <a:t>Final year course, </a:t>
            </a:r>
            <a:r>
              <a:rPr lang="mk-MK" dirty="0" smtClean="0"/>
              <a:t>5</a:t>
            </a:r>
            <a:r>
              <a:rPr lang="en-US" baseline="30000" dirty="0" err="1" smtClean="0"/>
              <a:t>th</a:t>
            </a:r>
            <a:r>
              <a:rPr lang="en-US" dirty="0" smtClean="0"/>
              <a:t> course in the track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Software engineering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Requirements analysis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Software design and architecture</a:t>
            </a:r>
            <a:endParaRPr lang="mk-MK" dirty="0" smtClean="0"/>
          </a:p>
          <a:p>
            <a:pPr marL="759143" lvl="1" indent="-457200">
              <a:buFont typeface="+mj-lt"/>
              <a:buAutoNum type="arabicPeriod"/>
            </a:pPr>
            <a:r>
              <a:rPr lang="en-US" dirty="0" smtClean="0"/>
              <a:t>Software patterns</a:t>
            </a:r>
          </a:p>
          <a:p>
            <a:pPr marL="759143" lvl="1" indent="-457200">
              <a:buFont typeface="+mj-lt"/>
              <a:buAutoNum type="arabicPeriod"/>
            </a:pPr>
            <a:r>
              <a:rPr lang="en-US" b="1" dirty="0" smtClean="0"/>
              <a:t>Software quality and testing </a:t>
            </a:r>
          </a:p>
          <a:p>
            <a:endParaRPr lang="en-US" dirty="0" smtClean="0"/>
          </a:p>
          <a:p>
            <a:pPr marL="759143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Undergraduate course in Skopje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559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syllabus</a:t>
            </a:r>
          </a:p>
          <a:p>
            <a:r>
              <a:rPr lang="en-US" b="1" dirty="0" smtClean="0"/>
              <a:t> </a:t>
            </a:r>
            <a:r>
              <a:rPr lang="en-US" dirty="0"/>
              <a:t>Weekly (2 + 1 + 2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sz="2000" dirty="0"/>
              <a:t>2 x 	theory</a:t>
            </a:r>
          </a:p>
          <a:p>
            <a:pPr lvl="1"/>
            <a:r>
              <a:rPr lang="en-US" sz="2000" dirty="0"/>
              <a:t>1 x 	theoretical exercises</a:t>
            </a:r>
          </a:p>
          <a:p>
            <a:pPr lvl="1"/>
            <a:r>
              <a:rPr lang="en-US" sz="2000" dirty="0"/>
              <a:t>2 x	practical laboratory exercises</a:t>
            </a:r>
          </a:p>
          <a:p>
            <a:pPr lvl="2"/>
            <a:r>
              <a:rPr lang="en-US" dirty="0"/>
              <a:t>Laboratory groups up to 20 students</a:t>
            </a:r>
          </a:p>
          <a:p>
            <a:pPr lvl="2"/>
            <a:r>
              <a:rPr lang="en-US" dirty="0"/>
              <a:t>10 laboratory exercises</a:t>
            </a:r>
          </a:p>
          <a:p>
            <a:r>
              <a:rPr lang="en-US" dirty="0"/>
              <a:t>Mandatory Project - Practical</a:t>
            </a:r>
          </a:p>
          <a:p>
            <a:endParaRPr lang="en-US" b="1" dirty="0" smtClean="0"/>
          </a:p>
          <a:p>
            <a:endParaRPr lang="en-US" dirty="0" smtClean="0"/>
          </a:p>
          <a:p>
            <a:pPr marL="759143" lvl="1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Undergraduate course in Skopje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985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394</TotalTime>
  <Words>862</Words>
  <Application>Microsoft Macintosh PowerPoint</Application>
  <PresentationFormat>On-screen Show (4:3)</PresentationFormat>
  <Paragraphs>189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Waveform</vt:lpstr>
      <vt:lpstr>Course in software testing - from bachelor to master, from Skopje to Novi Sad (and beyond)</vt:lpstr>
      <vt:lpstr>Agenda</vt:lpstr>
      <vt:lpstr>Brief history</vt:lpstr>
      <vt:lpstr>Core syllabus</vt:lpstr>
      <vt:lpstr>PowerPoint Presentation</vt:lpstr>
      <vt:lpstr>Course fundament</vt:lpstr>
      <vt:lpstr>Flavors</vt:lpstr>
      <vt:lpstr>Undergraduate course in Skopje</vt:lpstr>
      <vt:lpstr>Undergraduate course in Skopje (2)</vt:lpstr>
      <vt:lpstr>Undergraduate course in Skopje (2)</vt:lpstr>
      <vt:lpstr>Undergraduate course in Skopje (3)</vt:lpstr>
      <vt:lpstr>Master course in Skopje</vt:lpstr>
      <vt:lpstr>Master course in Skopje (2)</vt:lpstr>
      <vt:lpstr>(Master) course in Novi Sad</vt:lpstr>
      <vt:lpstr>(Master) course in Novi Sad (2)</vt:lpstr>
      <vt:lpstr>Issues</vt:lpstr>
      <vt:lpstr>Solutions</vt:lpstr>
      <vt:lpstr>Solutions (2)</vt:lpstr>
      <vt:lpstr>Going further</vt:lpstr>
      <vt:lpstr>Conclusions</vt:lpstr>
      <vt:lpstr>Questions?</vt:lpstr>
    </vt:vector>
  </TitlesOfParts>
  <Company>Institute Of Informatics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 software testing - from bachelor to master, from Skopje to Novi Sad</dc:title>
  <dc:creator>Anastas Misev</dc:creator>
  <cp:lastModifiedBy>Anastas Misev</cp:lastModifiedBy>
  <cp:revision>39</cp:revision>
  <dcterms:created xsi:type="dcterms:W3CDTF">2013-08-26T05:55:51Z</dcterms:created>
  <dcterms:modified xsi:type="dcterms:W3CDTF">2013-08-27T07:40:40Z</dcterms:modified>
</cp:coreProperties>
</file>